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411" r:id="rId8"/>
    <p:sldId id="402" r:id="rId9"/>
    <p:sldId id="391" r:id="rId10"/>
    <p:sldId id="257" r:id="rId11"/>
    <p:sldId id="390" r:id="rId12"/>
    <p:sldId id="392" r:id="rId13"/>
    <p:sldId id="299" r:id="rId14"/>
    <p:sldId id="416" r:id="rId15"/>
    <p:sldId id="404" r:id="rId16"/>
    <p:sldId id="405" r:id="rId17"/>
    <p:sldId id="406" r:id="rId18"/>
    <p:sldId id="407" r:id="rId19"/>
    <p:sldId id="288" r:id="rId20"/>
    <p:sldId id="396" r:id="rId21"/>
    <p:sldId id="284" r:id="rId22"/>
    <p:sldId id="285" r:id="rId23"/>
    <p:sldId id="300" r:id="rId24"/>
    <p:sldId id="393" r:id="rId25"/>
    <p:sldId id="294" r:id="rId26"/>
    <p:sldId id="295" r:id="rId27"/>
    <p:sldId id="301" r:id="rId28"/>
    <p:sldId id="296" r:id="rId29"/>
    <p:sldId id="297" r:id="rId30"/>
    <p:sldId id="290" r:id="rId31"/>
    <p:sldId id="394" r:id="rId32"/>
    <p:sldId id="292" r:id="rId33"/>
    <p:sldId id="399" r:id="rId34"/>
    <p:sldId id="397" r:id="rId35"/>
    <p:sldId id="398" r:id="rId36"/>
    <p:sldId id="302" r:id="rId37"/>
    <p:sldId id="303" r:id="rId38"/>
    <p:sldId id="304" r:id="rId39"/>
    <p:sldId id="395" r:id="rId40"/>
    <p:sldId id="306" r:id="rId41"/>
    <p:sldId id="417" r:id="rId42"/>
    <p:sldId id="408" r:id="rId43"/>
    <p:sldId id="307" r:id="rId44"/>
    <p:sldId id="401" r:id="rId45"/>
    <p:sldId id="409" r:id="rId46"/>
    <p:sldId id="415" r:id="rId47"/>
    <p:sldId id="410" r:id="rId48"/>
    <p:sldId id="418" r:id="rId49"/>
    <p:sldId id="413" r:id="rId50"/>
    <p:sldId id="308" r:id="rId51"/>
    <p:sldId id="403" r:id="rId52"/>
    <p:sldId id="389" r:id="rId53"/>
    <p:sldId id="276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6AED8E-6A1A-4F4D-A3B1-B3F2BA183D2C}">
          <p14:sldIdLst>
            <p14:sldId id="256"/>
            <p14:sldId id="258"/>
            <p14:sldId id="411"/>
            <p14:sldId id="402"/>
            <p14:sldId id="391"/>
            <p14:sldId id="257"/>
          </p14:sldIdLst>
        </p14:section>
        <p14:section name="All Developer code is excellent" id="{573AEEEF-92AB-4EE6-963F-8EA909559191}">
          <p14:sldIdLst>
            <p14:sldId id="390"/>
            <p14:sldId id="392"/>
            <p14:sldId id="299"/>
            <p14:sldId id="416"/>
            <p14:sldId id="404"/>
            <p14:sldId id="405"/>
            <p14:sldId id="406"/>
            <p14:sldId id="407"/>
            <p14:sldId id="288"/>
            <p14:sldId id="396"/>
            <p14:sldId id="284"/>
            <p14:sldId id="285"/>
          </p14:sldIdLst>
        </p14:section>
        <p14:section name="Developers never write bugs" id="{44822E4E-63AB-41AA-9521-9A98C4A3D557}">
          <p14:sldIdLst>
            <p14:sldId id="300"/>
            <p14:sldId id="393"/>
            <p14:sldId id="294"/>
            <p14:sldId id="295"/>
            <p14:sldId id="301"/>
            <p14:sldId id="296"/>
            <p14:sldId id="297"/>
          </p14:sldIdLst>
        </p14:section>
        <p14:section name="Software always works together" id="{275A3835-E49A-4D2C-B55C-9A0EB1050316}">
          <p14:sldIdLst>
            <p14:sldId id="290"/>
            <p14:sldId id="394"/>
            <p14:sldId id="292"/>
            <p14:sldId id="399"/>
            <p14:sldId id="397"/>
            <p14:sldId id="398"/>
            <p14:sldId id="302"/>
            <p14:sldId id="303"/>
          </p14:sldIdLst>
        </p14:section>
        <p14:section name="Applications never get old" id="{806AFBE6-9B99-4E26-B801-C1999C410A19}">
          <p14:sldIdLst>
            <p14:sldId id="304"/>
            <p14:sldId id="395"/>
            <p14:sldId id="306"/>
            <p14:sldId id="417"/>
            <p14:sldId id="408"/>
            <p14:sldId id="307"/>
            <p14:sldId id="401"/>
            <p14:sldId id="409"/>
            <p14:sldId id="415"/>
            <p14:sldId id="410"/>
            <p14:sldId id="418"/>
            <p14:sldId id="413"/>
            <p14:sldId id="308"/>
          </p14:sldIdLst>
        </p14:section>
        <p14:section name="Conclusions" id="{834BD5EE-E261-4299-8BEA-5ECF4CCA85BB}">
          <p14:sldIdLst>
            <p14:sldId id="403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4" roundtripDataSignature="AMtx7mj0iG0f13uNPWsFdVdE6BVyD3d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A3953-E974-49B9-8999-541E69B6FA01}" v="9" dt="2021-11-22T07:09:20.800"/>
    <p1510:client id="{66D390F8-1C52-060B-C87E-CB0519F0BC9D}" v="5" dt="2021-11-22T06:42:41.307"/>
    <p1510:client id="{7CAF9ACC-6B92-8171-D770-3B9985A1C008}" v="1" dt="2021-11-21T18:51:52.730"/>
  </p1510:revLst>
</p1510:revInfo>
</file>

<file path=ppt/tableStyles.xml><?xml version="1.0" encoding="utf-8"?>
<a:tblStyleLst xmlns:a="http://schemas.openxmlformats.org/drawingml/2006/main" def="{A1DC99BB-7DFB-4D21-88AD-20D8CA1BE4D2}">
  <a:tblStyle styleId="{A1DC99BB-7DFB-4D21-88AD-20D8CA1BE4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1.fntdata"/><Relationship Id="rId64" Type="http://customschemas.google.com/relationships/presentationmetadata" Target="metadata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83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852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78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3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28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5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52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23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4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11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92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6045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7516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420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332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534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6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08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0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870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34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485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9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226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387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8752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323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486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273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6666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1356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627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311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83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532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962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476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57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42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66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813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61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40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4589" y="1066296"/>
            <a:ext cx="6626822" cy="60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 descr="A picture containing yellow, man, black, sitt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picture containing person, yellow, man, ho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 descr="A picture containing photo, train, yellow, bla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 descr="A picture containing man, computer, laptop, wo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 descr="A picture containing woman, drawing, 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 descr="A picture containing drawing, man, umbrell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A picture containing objec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062"/>
          <a:stretch/>
        </p:blipFill>
        <p:spPr>
          <a:xfrm>
            <a:off x="0" y="0"/>
            <a:ext cx="12192000" cy="678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34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0" name="Google Shape;4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rgbClr val="F5F7FC"/>
              </a:gs>
              <a:gs pos="100000">
                <a:srgbClr val="F2F2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Google Shape;7;p12" descr="A picture containing objec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58350" y="463080"/>
            <a:ext cx="2019300" cy="236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fbgcp/unit_tests_ha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0GypdsJulKE?feature=oembed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0GypdsJulK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Mars_Climate_Orbi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eenkeeper.io/introduction-to-semver-d272990c44f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yk.io/blog/a-post-mortem-of-the-malicious-event-stream-backdoo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i/5v8jf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BB2F-B358-4B70-B66B-11A92143B034}"/>
              </a:ext>
            </a:extLst>
          </p:cNvPr>
          <p:cNvSpPr txBox="1"/>
          <p:nvPr/>
        </p:nvSpPr>
        <p:spPr>
          <a:xfrm>
            <a:off x="411585" y="258901"/>
            <a:ext cx="6072188" cy="86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Sky 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6CDD1-3E43-443A-9861-2046AF17A13C}"/>
              </a:ext>
            </a:extLst>
          </p:cNvPr>
          <p:cNvSpPr txBox="1"/>
          <p:nvPr/>
        </p:nvSpPr>
        <p:spPr>
          <a:xfrm>
            <a:off x="411585" y="4948662"/>
            <a:ext cx="6072188" cy="156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Software Engineer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24/11/2021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3506C-7DB5-45FE-9D73-6EFA3FF86838}"/>
              </a:ext>
            </a:extLst>
          </p:cNvPr>
          <p:cNvSpPr txBox="1"/>
          <p:nvPr/>
        </p:nvSpPr>
        <p:spPr>
          <a:xfrm>
            <a:off x="411584" y="2282868"/>
            <a:ext cx="9627361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“Automated Testing”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Or: how tools make software better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28"/>
          <a:stretch/>
        </p:blipFill>
        <p:spPr>
          <a:xfrm>
            <a:off x="0" y="2769749"/>
            <a:ext cx="11935705" cy="1046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E2F7E-79C0-4C24-8535-E528ED3B4DA3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48"/>
          <a:stretch/>
        </p:blipFill>
        <p:spPr>
          <a:xfrm>
            <a:off x="0" y="2769749"/>
            <a:ext cx="11935705" cy="1763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62515-6E92-4ED7-B20E-901C81A214AE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73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9"/>
          <a:stretch/>
        </p:blipFill>
        <p:spPr>
          <a:xfrm>
            <a:off x="0" y="2769749"/>
            <a:ext cx="11935705" cy="2380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2FECF-E5CB-4D9F-9332-396F516634C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40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22"/>
          <a:stretch/>
        </p:blipFill>
        <p:spPr>
          <a:xfrm>
            <a:off x="0" y="2769749"/>
            <a:ext cx="11935705" cy="3099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693A4E-A057-4A41-A1F0-063D97244E3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81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9749"/>
            <a:ext cx="11935705" cy="38799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FF71B7-F6CD-4611-BE09-6CD4E2BFC29D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878218" y="303660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Obviously, the winner is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D7D22-9288-4367-B5B1-A77B6AC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45" y="3971121"/>
            <a:ext cx="7991475" cy="81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47B3C-149F-44DB-9153-F87BE9CC34AC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31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8D37-842B-4BF4-AC59-8062C82E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4" y="2685745"/>
            <a:ext cx="10744916" cy="38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making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with linting isn’t such a bad idea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Easy to read / Predicable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81DC8-4375-429B-A8E0-89DA044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8" y="4502961"/>
            <a:ext cx="11490164" cy="31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03857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“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Linting” is ok 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422742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Linted code looks excellent</a:t>
            </a:r>
            <a:endParaRPr lang="en-GB" dirty="0"/>
          </a:p>
        </p:txBody>
      </p:sp>
      <p:sp>
        <p:nvSpPr>
          <p:cNvPr id="5" name="Google Shape;227;g99d0dd0f54_0_0">
            <a:extLst>
              <a:ext uri="{FF2B5EF4-FFF2-40B4-BE49-F238E27FC236}">
                <a16:creationId xmlns:a16="http://schemas.microsoft.com/office/drawing/2014/main" id="{CA3671D8-8B3B-437A-A858-215A6460225C}"/>
              </a:ext>
            </a:extLst>
          </p:cNvPr>
          <p:cNvSpPr txBox="1"/>
          <p:nvPr/>
        </p:nvSpPr>
        <p:spPr>
          <a:xfrm>
            <a:off x="592244" y="283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808000"/>
              </a:highlight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96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write bugs 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their code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can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55429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4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700198"/>
            <a:ext cx="89809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Testing is </a:t>
            </a:r>
            <a:r>
              <a:rPr lang="en-GB" sz="5400" b="1" dirty="0"/>
              <a:t>important</a:t>
            </a:r>
            <a:br>
              <a:rPr lang="en-GB" sz="5400" dirty="0"/>
            </a:br>
            <a:r>
              <a:rPr lang="en-GB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>
                <a:solidFill>
                  <a:schemeClr val="tx1"/>
                </a:solidFill>
              </a:rPr>
              <a:t>Not</a:t>
            </a:r>
            <a:r>
              <a:rPr lang="en-GB" sz="5400" dirty="0"/>
              <a:t> testing is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you, and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your projects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Unit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https://www.reddit.com/r/ProgrammerHumor/comments/8fbgcp/unit_tests_ha/</a:t>
            </a: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2179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1028" name="Picture 4" descr="r/ProgrammerHumor - YOUR PIPELINE CAN'T FAIL IF YOU DON'T HAVE ANY TESTS">
            <a:extLst>
              <a:ext uri="{FF2B5EF4-FFF2-40B4-BE49-F238E27FC236}">
                <a16:creationId xmlns:a16="http://schemas.microsoft.com/office/drawing/2014/main" id="{96F344E7-2BD3-4FAC-A9C3-7EB33B3D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74" y="2496205"/>
            <a:ext cx="3273517" cy="32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601283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 do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ever need to test this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This works for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inputs,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 time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5CA35-E897-4C3C-936E-8B25E5CB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36" y="3936823"/>
            <a:ext cx="6346531" cy="23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1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Unit Testing that this code is perfect</a:t>
            </a:r>
            <a:b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(2 + 2 = 4) and (0.1 + 0.2 = 0.3)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22378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53BC-70F6-4B8D-BFF7-4A692661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44" y="3156626"/>
            <a:ext cx="9222965" cy="34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103F3-67B4-4C69-AC81-4A623E15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2" y="2743044"/>
            <a:ext cx="9849255" cy="4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isn’t good at counting decimal fractions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Details for the interested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903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45FB3-53D5-4801-9611-3617A7EA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83" y="3965292"/>
            <a:ext cx="10412095" cy="2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25317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 “Unit Tests” are good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1011615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Tested code has less bugs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3677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53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software has: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input sanitisation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Common </a:t>
            </a:r>
            <a:r>
              <a:rPr kumimoji="0" lang="en-GB" sz="3600" b="0" i="0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/o metric units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Same time zones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Only idiots would spend years building systems that didn’t work together…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02801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65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Integration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https://www.youtube.com/watch?v=0GypdsJulKE</a:t>
            </a: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2" name="Online Media 1" title="Unit Test vs Integration Test">
            <a:hlinkClick r:id="" action="ppaction://media"/>
            <a:extLst>
              <a:ext uri="{FF2B5EF4-FFF2-40B4-BE49-F238E27FC236}">
                <a16:creationId xmlns:a16="http://schemas.microsoft.com/office/drawing/2014/main" id="{F38B0E7D-B4C7-4352-BF85-6469D8B7CB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97883" y="2203130"/>
            <a:ext cx="7531717" cy="42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90178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8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‘98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 (Onboard ECU):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Asked for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/>
              <a:t>Good</a:t>
            </a:r>
            <a:r>
              <a:rPr lang="en-GB" sz="5400" dirty="0"/>
              <a:t> Testing is </a:t>
            </a:r>
            <a:r>
              <a:rPr lang="en-GB" sz="5400" b="1" dirty="0"/>
              <a:t>Good</a:t>
            </a:r>
            <a:r>
              <a:rPr lang="en-GB" sz="5400" dirty="0"/>
              <a:t> Security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2000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Bugs ===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Security Flaws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75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8551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 (Ground Control Computer):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Gave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 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0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happened next ?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Output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2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4" y="1523484"/>
            <a:ext cx="818569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 $327 million Rocket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blewup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So… NASA blow up the odd spaceship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integration testing could of helped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111868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sz="4000" dirty="0"/>
          </a:p>
        </p:txBody>
      </p:sp>
      <p:pic>
        <p:nvPicPr>
          <p:cNvPr id="4" name="Picture 2" descr="Rocket during launch">
            <a:extLst>
              <a:ext uri="{FF2B5EF4-FFF2-40B4-BE49-F238E27FC236}">
                <a16:creationId xmlns:a16="http://schemas.microsoft.com/office/drawing/2014/main" id="{C83803A4-502F-4E35-A895-5517678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72" y="1422525"/>
            <a:ext cx="3135643" cy="47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3E3F-34C5-431F-B7A1-99E5878876B0}"/>
              </a:ext>
            </a:extLst>
          </p:cNvPr>
          <p:cNvSpPr txBox="1"/>
          <p:nvPr/>
        </p:nvSpPr>
        <p:spPr>
          <a:xfrm>
            <a:off x="592244" y="5780782"/>
            <a:ext cx="10202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>
                <a:hlinkClick r:id="rId4"/>
              </a:rPr>
              <a:t>https://en.wikipedia.org/wiki/Mars_Climate_Orbiter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40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7756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maybe “Integration Tests” are useful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479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Software needs field testing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8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 think we can agree,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software: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does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age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i="1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updates carry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risk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GB" sz="2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Semantic Versioned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16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 (</a:t>
            </a: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Component Analysis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adv. security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eze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npm_audit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(node)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dependency_check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(java) / safety (python) ….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8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84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 …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BB832-9ED9-4263-8125-ED794CAB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85" y="2751720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94128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Semantic Versioning Primer</a:t>
            </a:r>
          </a:p>
          <a:p>
            <a:pPr lvl="0">
              <a:buSzPts val="1500"/>
              <a:defRPr/>
            </a:pPr>
            <a:r>
              <a:rPr lang="en-GB" sz="1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000" dirty="0"/>
              <a:t>Given a version number MAJOR.MINOR.PATCH</a:t>
            </a:r>
            <a:endParaRPr lang="en-GB" sz="48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https://blog.greenkeeper.io/introduction-to-semver-d272990c44f2</a:t>
            </a: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44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ntroduction to SemVer. Why does software have version numbers… | by Irina  Gebauer | Greenkeeper Blog">
            <a:extLst>
              <a:ext uri="{FF2B5EF4-FFF2-40B4-BE49-F238E27FC236}">
                <a16:creationId xmlns:a16="http://schemas.microsoft.com/office/drawing/2014/main" id="{5C42A5EE-21DE-47D8-A120-0AD601D4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4" r="-1384" b="10999"/>
          <a:stretch/>
        </p:blipFill>
        <p:spPr bwMode="auto">
          <a:xfrm>
            <a:off x="1716004" y="2957459"/>
            <a:ext cx="6693763" cy="2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7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31205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14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This talk is </a:t>
            </a:r>
            <a:r>
              <a:rPr lang="en-GB" sz="5400" b="1" dirty="0"/>
              <a:t>advocating</a:t>
            </a:r>
            <a:r>
              <a:rPr lang="en-GB" sz="5400" dirty="0"/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automated testing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endParaRPr lang="en-GB" sz="1600" dirty="0"/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43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65665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 take over repos, and upload compromised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trivial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versions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45BB9-DDC5-4C49-9EE7-30D5F7A5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7" y="4417788"/>
            <a:ext cx="5720813" cy="51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5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1863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user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(run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CI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(install / build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npm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] dependencies trees run deep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16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47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96AE0-94C9-48BD-8EDF-7C94579B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" y="2804142"/>
            <a:ext cx="6143635" cy="3650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01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726333" y="64740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https://imgflip.com/i/5v8jfw</a:t>
            </a:r>
            <a:r>
              <a:rPr lang="en-GB" dirty="0"/>
              <a:t> 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07823EA-4490-45E9-9735-D7553F86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2" y="2833688"/>
            <a:ext cx="4702917" cy="3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1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46 days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of Event Stream exploitation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42" y="2353607"/>
            <a:ext cx="6991164" cy="4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0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6192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Maybe… run SCA tools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regularly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 catch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vulnerable dependencies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Just for the muggles obviously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All Applications get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4633912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Deep down we’re all muggles 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(even if you work for NASA) 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17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</a:t>
            </a:r>
            <a:r>
              <a:rPr lang="en-GB" sz="2800" i="1" dirty="0"/>
              <a:t>“Zapper”</a:t>
            </a:r>
            <a:r>
              <a:rPr lang="en-GB" sz="2800" dirty="0"/>
              <a:t>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Hopefully I’ve </a:t>
            </a:r>
            <a:r>
              <a:rPr lang="en-GB" sz="2800" dirty="0"/>
              <a:t>Educated, Informed, and even Entertained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/>
              <a:t>Good</a:t>
            </a:r>
            <a:r>
              <a:rPr lang="en-GB" sz="2800" dirty="0"/>
              <a:t> Testing is </a:t>
            </a:r>
            <a:r>
              <a:rPr lang="en-GB" sz="2800" b="1" dirty="0"/>
              <a:t>Good</a:t>
            </a:r>
            <a:r>
              <a:rPr lang="en-GB" sz="2800" dirty="0"/>
              <a:t> Security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7;g99d0dd0f54_0_0">
            <a:extLst>
              <a:ext uri="{FF2B5EF4-FFF2-40B4-BE49-F238E27FC236}">
                <a16:creationId xmlns:a16="http://schemas.microsoft.com/office/drawing/2014/main" id="{32B84BC2-8887-44B7-B89A-77DA4EB0B7DE}"/>
              </a:ext>
            </a:extLst>
          </p:cNvPr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1921603" y="2854703"/>
            <a:ext cx="60721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42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78612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10 short minutes to explain why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testing pipelines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are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b="1" noProof="0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needed by </a:t>
            </a:r>
            <a:r>
              <a:rPr lang="en-GB" sz="3600" b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muggles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3600" b="1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Aimed at developers, apologises for unexplained confusing terms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30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dirty="0"/>
              <a:t>Agenda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LINTING : 		</a:t>
            </a:r>
            <a:r>
              <a:rPr lang="en-GB" sz="2800" b="0" dirty="0"/>
              <a:t>All code is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excellent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UNIT TESTING: 	</a:t>
            </a:r>
            <a:r>
              <a:rPr lang="en-GB" sz="2800" b="0" dirty="0"/>
              <a:t>Developers </a:t>
            </a:r>
            <a:r>
              <a:rPr lang="en-GB" sz="2800" dirty="0">
                <a:solidFill>
                  <a:srgbClr val="C00000"/>
                </a:solidFill>
              </a:rPr>
              <a:t>never</a:t>
            </a:r>
            <a:r>
              <a:rPr lang="en-GB" sz="2800" dirty="0"/>
              <a:t> </a:t>
            </a:r>
            <a:r>
              <a:rPr lang="en-GB" sz="2800" b="0" dirty="0"/>
              <a:t>write bugs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INTER. TESTING: 	</a:t>
            </a:r>
            <a:r>
              <a:rPr lang="en-GB" sz="2800" b="0" dirty="0"/>
              <a:t>Software </a:t>
            </a:r>
            <a:r>
              <a:rPr lang="en-GB" sz="2800" dirty="0">
                <a:solidFill>
                  <a:srgbClr val="C00000"/>
                </a:solidFill>
              </a:rPr>
              <a:t>always</a:t>
            </a:r>
            <a:r>
              <a:rPr lang="en-GB" sz="2800" b="0" dirty="0"/>
              <a:t> works together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SCA TESTING: 	</a:t>
            </a:r>
            <a:r>
              <a:rPr lang="en-GB" sz="2800" b="0" dirty="0"/>
              <a:t>Applications do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not</a:t>
            </a:r>
            <a:r>
              <a:rPr lang="en-GB" sz="2800" dirty="0"/>
              <a:t> </a:t>
            </a:r>
            <a:r>
              <a:rPr lang="en-GB" sz="2800" b="0" dirty="0"/>
              <a:t>grow old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good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clean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their languages perfectly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kumimoji="0" lang="en-GB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is a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easy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79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: a tool designed to hurt your feelings, when code is executing fine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malformed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37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“Audience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Participation” :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easy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9A415D-5033-4A42-A64F-3086DAA013BC}"/>
              </a:ext>
            </a:extLst>
          </p:cNvPr>
          <p:cNvSpPr/>
          <p:nvPr/>
        </p:nvSpPr>
        <p:spPr>
          <a:xfrm>
            <a:off x="922295" y="2605399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80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Body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447F902261540A0BCD951FD3F92EF" ma:contentTypeVersion="4" ma:contentTypeDescription="Create a new document." ma:contentTypeScope="" ma:versionID="b9f772cfc5a5523b406171db4f1c45a3">
  <xsd:schema xmlns:xsd="http://www.w3.org/2001/XMLSchema" xmlns:xs="http://www.w3.org/2001/XMLSchema" xmlns:p="http://schemas.microsoft.com/office/2006/metadata/properties" xmlns:ns2="9f7df9b7-97a3-446c-a44e-dbae37ef0b61" xmlns:ns3="367f9480-5eac-4e72-9c26-27db9ea456de" targetNamespace="http://schemas.microsoft.com/office/2006/metadata/properties" ma:root="true" ma:fieldsID="8662f545ac4e6d76ae152737cbae72ec" ns2:_="" ns3:_="">
    <xsd:import namespace="9f7df9b7-97a3-446c-a44e-dbae37ef0b61"/>
    <xsd:import namespace="367f9480-5eac-4e72-9c26-27db9ea456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f9b7-97a3-446c-a44e-dbae37ef0b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f9480-5eac-4e72-9c26-27db9ea45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f7df9b7-97a3-446c-a44e-dbae37ef0b61">
      <UserInfo>
        <DisplayName>Pablo Guilamo</DisplayName>
        <AccountId>61</AccountId>
        <AccountType/>
      </UserInfo>
      <UserInfo>
        <DisplayName>Peter Hunter</DisplayName>
        <AccountId>75</AccountId>
        <AccountType/>
      </UserInfo>
      <UserInfo>
        <DisplayName>Anthony McKale</DisplayName>
        <AccountId>71</AccountId>
        <AccountType/>
      </UserInfo>
      <UserInfo>
        <DisplayName>Vinaya Sheshadri</DisplayName>
        <AccountId>28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46C635A-0358-4331-BA94-DF9F35F21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df9b7-97a3-446c-a44e-dbae37ef0b61"/>
    <ds:schemaRef ds:uri="367f9480-5eac-4e72-9c26-27db9ea45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58AFD5-0CE3-4290-B697-70AF88112F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5B32D-596C-4132-837C-754E77CD78EC}">
  <ds:schemaRefs>
    <ds:schemaRef ds:uri="http://purl.org/dc/terms/"/>
    <ds:schemaRef ds:uri="http://purl.org/dc/dcmitype/"/>
    <ds:schemaRef ds:uri="367f9480-5eac-4e72-9c26-27db9ea456d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f7df9b7-97a3-446c-a44e-dbae37ef0b61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1065</Words>
  <Application>Microsoft Office PowerPoint</Application>
  <PresentationFormat>Widescreen</PresentationFormat>
  <Paragraphs>218</Paragraphs>
  <Slides>49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Open Sans</vt:lpstr>
      <vt:lpstr>Arial</vt:lpstr>
      <vt:lpstr>Body Slides</vt:lpstr>
      <vt:lpstr>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Hannaford</dc:creator>
  <cp:lastModifiedBy>Anthony McKale</cp:lastModifiedBy>
  <cp:revision>20</cp:revision>
  <dcterms:created xsi:type="dcterms:W3CDTF">2020-04-16T10:42:13Z</dcterms:created>
  <dcterms:modified xsi:type="dcterms:W3CDTF">2021-11-23T15:09:25Z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0x01010037B447F902261540A0BCD951FD3F92EF</vt:lpwstr>
  </property>
</Properties>
</file>